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60" r:id="rId2"/>
  </p:sldMasterIdLst>
  <p:notesMasterIdLst>
    <p:notesMasterId r:id="rId20"/>
  </p:notesMasterIdLst>
  <p:sldIdLst>
    <p:sldId id="256" r:id="rId3"/>
    <p:sldId id="257" r:id="rId4"/>
    <p:sldId id="258" r:id="rId5"/>
    <p:sldId id="259" r:id="rId6"/>
    <p:sldId id="260" r:id="rId7"/>
    <p:sldId id="268" r:id="rId8"/>
    <p:sldId id="269" r:id="rId9"/>
    <p:sldId id="267" r:id="rId10"/>
    <p:sldId id="261" r:id="rId11"/>
    <p:sldId id="262" r:id="rId12"/>
    <p:sldId id="271" r:id="rId13"/>
    <p:sldId id="272" r:id="rId14"/>
    <p:sldId id="273" r:id="rId15"/>
    <p:sldId id="270" r:id="rId16"/>
    <p:sldId id="263" r:id="rId17"/>
    <p:sldId id="265" r:id="rId18"/>
    <p:sldId id="266" r:id="rId19"/>
  </p:sldIdLst>
  <p:sldSz cx="12192000" cy="6858000"/>
  <p:notesSz cx="6858000" cy="9144000"/>
  <p:embeddedFontLs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Montserrat Light" panose="00000400000000000000" pitchFamily="2" charset="0"/>
      <p:regular r:id="rId25"/>
      <p:bold r:id="rId26"/>
      <p:italic r:id="rId27"/>
      <p:boldItalic r:id="rId28"/>
    </p:embeddedFont>
    <p:embeddedFont>
      <p:font typeface="Roboto Mono" panose="020B0604020202020204" charset="0"/>
      <p:regular r:id="rId29"/>
      <p:bold r:id="rId30"/>
      <p:italic r:id="rId31"/>
      <p:boldItalic r:id="rId32"/>
    </p:embeddedFont>
    <p:embeddedFont>
      <p:font typeface="Roboto Mono Light" panose="020B0604020202020204" charset="0"/>
      <p:regular r:id="rId33"/>
      <p:bold r:id="rId34"/>
      <p:italic r:id="rId35"/>
      <p:boldItalic r:id="rId36"/>
    </p:embeddedFont>
    <p:embeddedFont>
      <p:font typeface="Roboto Mono Medium" panose="020B0604020202020204" charset="0"/>
      <p:regular r:id="rId37"/>
      <p:bold r:id="rId38"/>
      <p:italic r:id="rId39"/>
      <p:boldItalic r:id="rId40"/>
    </p:embeddedFont>
    <p:embeddedFont>
      <p:font typeface="Sora" panose="020B0604020202020204" charset="0"/>
      <p:regular r:id="rId41"/>
      <p:bold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43" roundtripDataSignature="AMtx7miaj3LDR2pQeCL7M0+qL8mQnqdyH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1" d="100"/>
          <a:sy n="61" d="100"/>
        </p:scale>
        <p:origin x="860" y="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6.fntdata"/><Relationship Id="rId39" Type="http://schemas.openxmlformats.org/officeDocument/2006/relationships/font" Target="fonts/font19.fntdata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42" Type="http://schemas.openxmlformats.org/officeDocument/2006/relationships/font" Target="fonts/font22.fntdata"/><Relationship Id="rId47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font" Target="fonts/font17.fntdata"/><Relationship Id="rId40" Type="http://schemas.openxmlformats.org/officeDocument/2006/relationships/font" Target="fonts/font20.fntdata"/><Relationship Id="rId45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font" Target="fonts/font16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11.fntdata"/><Relationship Id="rId44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font" Target="fonts/font15.fntdata"/><Relationship Id="rId43" Type="http://customschemas.google.com/relationships/presentationmetadata" Target="metadata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font" Target="fonts/font18.fntdata"/><Relationship Id="rId46" Type="http://schemas.openxmlformats.org/officeDocument/2006/relationships/theme" Target="theme/theme1.xml"/><Relationship Id="rId20" Type="http://schemas.openxmlformats.org/officeDocument/2006/relationships/notesMaster" Target="notesMasters/notesMaster1.xml"/><Relationship Id="rId41" Type="http://schemas.openxmlformats.org/officeDocument/2006/relationships/font" Target="fonts/font2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3" name="Google Shape;183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4" name="Google Shape;184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42ad2f6649_0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5" name="Google Shape;225;g142ad2f6649_0_1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Transisi antar outline</a:t>
            </a:r>
            <a:endParaRPr/>
          </a:p>
        </p:txBody>
      </p:sp>
      <p:sp>
        <p:nvSpPr>
          <p:cNvPr id="226" name="Google Shape;226;g142ad2f6649_0_14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f168eedcc6_0_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9" name="Google Shape;219;g1f168eedcc6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810972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42ad2f6649_0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5" name="Google Shape;225;g142ad2f6649_0_1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Transisi antar outline</a:t>
            </a:r>
            <a:endParaRPr/>
          </a:p>
        </p:txBody>
      </p:sp>
      <p:sp>
        <p:nvSpPr>
          <p:cNvPr id="226" name="Google Shape;226;g142ad2f6649_0_14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243459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f168eedcc6_0_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9" name="Google Shape;219;g1f168eedcc6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46504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42ad2f6649_0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5" name="Google Shape;225;g142ad2f6649_0_1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Transisi antar outline</a:t>
            </a:r>
            <a:endParaRPr/>
          </a:p>
        </p:txBody>
      </p:sp>
      <p:sp>
        <p:nvSpPr>
          <p:cNvPr id="226" name="Google Shape;226;g142ad2f6649_0_14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726616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142ad2f6649_0_1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1" name="Google Shape;231;g142ad2f6649_0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3" name="Google Shape;24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1c19338028d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9" name="Google Shape;249;g1c19338028d_0_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Transisi antar outline</a:t>
            </a:r>
            <a:endParaRPr/>
          </a:p>
        </p:txBody>
      </p:sp>
      <p:sp>
        <p:nvSpPr>
          <p:cNvPr id="250" name="Google Shape;250;g1c19338028d_0_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5" name="Google Shape;19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Transisi antar outline</a:t>
            </a:r>
            <a:endParaRPr/>
          </a:p>
        </p:txBody>
      </p:sp>
      <p:sp>
        <p:nvSpPr>
          <p:cNvPr id="202" name="Google Shape;202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7" name="Google Shape;20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f168eedcc6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3" name="Google Shape;213;g1f168eedcc6_0_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Transisi antar outline</a:t>
            </a:r>
            <a:endParaRPr/>
          </a:p>
        </p:txBody>
      </p:sp>
      <p:sp>
        <p:nvSpPr>
          <p:cNvPr id="214" name="Google Shape;214;g1f168eedcc6_0_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7" name="Google Shape;20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0905245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7" name="Google Shape;20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2681259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f168eedcc6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3" name="Google Shape;213;g1f168eedcc6_0_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Transisi antar outline</a:t>
            </a:r>
            <a:endParaRPr/>
          </a:p>
        </p:txBody>
      </p:sp>
      <p:sp>
        <p:nvSpPr>
          <p:cNvPr id="214" name="Google Shape;214;g1f168eedcc6_0_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41885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f168eedcc6_0_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9" name="Google Shape;219;g1f168eedcc6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70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70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7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7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7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9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9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9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9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9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9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9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9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9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9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73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42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  <a:defRPr sz="320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93" name="Google Shape;93;p73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w="9525" cap="flat" cmpd="sng">
            <a:solidFill>
              <a:srgbClr val="103864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94" name="Google Shape;94;p73"/>
          <p:cNvSpPr txBox="1"/>
          <p:nvPr/>
        </p:nvSpPr>
        <p:spPr>
          <a:xfrm>
            <a:off x="3906714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5" name="Google Shape;95;p7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412084" y="224287"/>
            <a:ext cx="1572880" cy="455637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73"/>
          <p:cNvSpPr txBox="1"/>
          <p:nvPr/>
        </p:nvSpPr>
        <p:spPr>
          <a:xfrm>
            <a:off x="-1190479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73"/>
          <p:cNvSpPr txBox="1"/>
          <p:nvPr/>
        </p:nvSpPr>
        <p:spPr>
          <a:xfrm>
            <a:off x="9155723" y="63393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sz="800" b="0" i="0" u="none" strike="noStrike" cap="none">
              <a:solidFill>
                <a:srgbClr val="10386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cxnSp>
        <p:nvCxnSpPr>
          <p:cNvPr id="98" name="Google Shape;98;p73"/>
          <p:cNvCxnSpPr/>
          <p:nvPr/>
        </p:nvCxnSpPr>
        <p:spPr>
          <a:xfrm>
            <a:off x="504885" y="1224951"/>
            <a:ext cx="3640347" cy="0"/>
          </a:xfrm>
          <a:prstGeom prst="straightConnector1">
            <a:avLst/>
          </a:prstGeom>
          <a:noFill/>
          <a:ln w="28575" cap="flat" cmpd="sng">
            <a:solidFill>
              <a:srgbClr val="F3C145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74"/>
          <p:cNvSpPr txBox="1">
            <a:spLocks noGrp="1"/>
          </p:cNvSpPr>
          <p:nvPr>
            <p:ph type="title"/>
          </p:nvPr>
        </p:nvSpPr>
        <p:spPr>
          <a:xfrm>
            <a:off x="316523" y="2691441"/>
            <a:ext cx="11582400" cy="896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4400"/>
              <a:buFont typeface="Sora"/>
              <a:buNone/>
              <a:defRPr sz="440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01" name="Google Shape;101;p74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w="9525" cap="flat" cmpd="sng">
            <a:solidFill>
              <a:srgbClr val="103864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102" name="Google Shape;102;p74"/>
          <p:cNvSpPr txBox="1"/>
          <p:nvPr/>
        </p:nvSpPr>
        <p:spPr>
          <a:xfrm>
            <a:off x="3906714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74"/>
          <p:cNvSpPr txBox="1"/>
          <p:nvPr/>
        </p:nvSpPr>
        <p:spPr>
          <a:xfrm>
            <a:off x="-1190479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4" name="Google Shape;104;p7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412084" y="224287"/>
            <a:ext cx="1572880" cy="455637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74"/>
          <p:cNvSpPr txBox="1"/>
          <p:nvPr/>
        </p:nvSpPr>
        <p:spPr>
          <a:xfrm>
            <a:off x="9155723" y="63393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sz="800" b="0" i="0" u="none" strike="noStrike" cap="none">
              <a:solidFill>
                <a:srgbClr val="10386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cxnSp>
        <p:nvCxnSpPr>
          <p:cNvPr id="106" name="Google Shape;106;p74"/>
          <p:cNvCxnSpPr/>
          <p:nvPr/>
        </p:nvCxnSpPr>
        <p:spPr>
          <a:xfrm>
            <a:off x="3969975" y="3588007"/>
            <a:ext cx="4252050" cy="0"/>
          </a:xfrm>
          <a:prstGeom prst="straightConnector1">
            <a:avLst/>
          </a:prstGeom>
          <a:noFill/>
          <a:ln w="28575" cap="flat" cmpd="sng">
            <a:solidFill>
              <a:srgbClr val="F3C145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72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50998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  <a:defRPr sz="320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72"/>
          <p:cNvSpPr txBox="1">
            <a:spLocks noGrp="1"/>
          </p:cNvSpPr>
          <p:nvPr>
            <p:ph type="body" idx="1"/>
          </p:nvPr>
        </p:nvSpPr>
        <p:spPr>
          <a:xfrm>
            <a:off x="388943" y="1825625"/>
            <a:ext cx="1150998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32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8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4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110" name="Google Shape;110;p72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w="9525" cap="flat" cmpd="sng">
            <a:solidFill>
              <a:srgbClr val="103864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111" name="Google Shape;111;p72"/>
          <p:cNvSpPr txBox="1"/>
          <p:nvPr/>
        </p:nvSpPr>
        <p:spPr>
          <a:xfrm>
            <a:off x="3906714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72"/>
          <p:cNvSpPr txBox="1"/>
          <p:nvPr/>
        </p:nvSpPr>
        <p:spPr>
          <a:xfrm>
            <a:off x="-1190479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72"/>
          <p:cNvSpPr txBox="1"/>
          <p:nvPr/>
        </p:nvSpPr>
        <p:spPr>
          <a:xfrm>
            <a:off x="9155723" y="63393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sz="800" b="0" i="0" u="none" strike="noStrike" cap="none">
              <a:solidFill>
                <a:srgbClr val="10386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cxnSp>
        <p:nvCxnSpPr>
          <p:cNvPr id="114" name="Google Shape;114;p72"/>
          <p:cNvCxnSpPr/>
          <p:nvPr/>
        </p:nvCxnSpPr>
        <p:spPr>
          <a:xfrm>
            <a:off x="504885" y="1224951"/>
            <a:ext cx="3640347" cy="0"/>
          </a:xfrm>
          <a:prstGeom prst="straightConnector1">
            <a:avLst/>
          </a:prstGeom>
          <a:noFill/>
          <a:ln w="28575" cap="flat" cmpd="sng">
            <a:solidFill>
              <a:srgbClr val="F3C145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75"/>
          <p:cNvSpPr txBox="1"/>
          <p:nvPr/>
        </p:nvSpPr>
        <p:spPr>
          <a:xfrm>
            <a:off x="2499208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7" name="Google Shape;117;p75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w="9525" cap="flat" cmpd="sng">
            <a:solidFill>
              <a:srgbClr val="103864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118" name="Google Shape;118;p75"/>
          <p:cNvSpPr txBox="1"/>
          <p:nvPr/>
        </p:nvSpPr>
        <p:spPr>
          <a:xfrm>
            <a:off x="3906714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75"/>
          <p:cNvSpPr txBox="1"/>
          <p:nvPr/>
        </p:nvSpPr>
        <p:spPr>
          <a:xfrm>
            <a:off x="-1190479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75"/>
          <p:cNvSpPr txBox="1"/>
          <p:nvPr/>
        </p:nvSpPr>
        <p:spPr>
          <a:xfrm>
            <a:off x="9155723" y="63393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sz="800" b="0" i="0" u="none" strike="noStrike" cap="none">
              <a:solidFill>
                <a:srgbClr val="10386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40">
          <p15:clr>
            <a:srgbClr val="FBAE40"/>
          </p15:clr>
        </p15:guide>
        <p15:guide id="2" pos="7440">
          <p15:clr>
            <a:srgbClr val="FBAE40"/>
          </p15:clr>
        </p15:guide>
        <p15:guide id="3" orient="horz" pos="192">
          <p15:clr>
            <a:srgbClr val="FBAE40"/>
          </p15:clr>
        </p15:guide>
        <p15:guide id="4" orient="horz" pos="4128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76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1912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  <a:defRPr sz="320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76"/>
          <p:cNvSpPr txBox="1">
            <a:spLocks noGrp="1"/>
          </p:cNvSpPr>
          <p:nvPr>
            <p:ph type="body" idx="1"/>
          </p:nvPr>
        </p:nvSpPr>
        <p:spPr>
          <a:xfrm>
            <a:off x="388943" y="1825625"/>
            <a:ext cx="5854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32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8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4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4" name="Google Shape;124;p76"/>
          <p:cNvSpPr txBox="1">
            <a:spLocks noGrp="1"/>
          </p:cNvSpPr>
          <p:nvPr>
            <p:ph type="body" idx="2"/>
          </p:nvPr>
        </p:nvSpPr>
        <p:spPr>
          <a:xfrm>
            <a:off x="6172199" y="1825625"/>
            <a:ext cx="5630857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32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8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4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125" name="Google Shape;125;p76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w="9525" cap="flat" cmpd="sng">
            <a:solidFill>
              <a:srgbClr val="103864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126" name="Google Shape;126;p76"/>
          <p:cNvSpPr txBox="1"/>
          <p:nvPr/>
        </p:nvSpPr>
        <p:spPr>
          <a:xfrm>
            <a:off x="3906714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7" name="Google Shape;127;p7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412084" y="224287"/>
            <a:ext cx="1572880" cy="455637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76"/>
          <p:cNvSpPr txBox="1"/>
          <p:nvPr/>
        </p:nvSpPr>
        <p:spPr>
          <a:xfrm>
            <a:off x="-1190479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76"/>
          <p:cNvSpPr txBox="1"/>
          <p:nvPr/>
        </p:nvSpPr>
        <p:spPr>
          <a:xfrm>
            <a:off x="9155723" y="63393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sz="800" b="0" i="0" u="none" strike="noStrike" cap="none">
              <a:solidFill>
                <a:srgbClr val="10386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77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391889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Roboto Mono Medium"/>
              <a:buNone/>
              <a:defRPr sz="3200"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77"/>
          <p:cNvSpPr txBox="1">
            <a:spLocks noGrp="1"/>
          </p:cNvSpPr>
          <p:nvPr>
            <p:ph type="body" idx="1"/>
          </p:nvPr>
        </p:nvSpPr>
        <p:spPr>
          <a:xfrm>
            <a:off x="388944" y="1681163"/>
            <a:ext cx="5608632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2400"/>
              <a:buNone/>
              <a:defRPr sz="2400" b="1"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33" name="Google Shape;133;p77"/>
          <p:cNvSpPr txBox="1">
            <a:spLocks noGrp="1"/>
          </p:cNvSpPr>
          <p:nvPr>
            <p:ph type="body" idx="2"/>
          </p:nvPr>
        </p:nvSpPr>
        <p:spPr>
          <a:xfrm>
            <a:off x="388944" y="2505075"/>
            <a:ext cx="5608632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3200"/>
              <a:buChar char="•"/>
              <a:defRPr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800"/>
              <a:buChar char="•"/>
              <a:defRPr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400"/>
              <a:buChar char="•"/>
              <a:defRPr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4" name="Google Shape;134;p77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608632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2400"/>
              <a:buNone/>
              <a:defRPr sz="2400" b="1"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35" name="Google Shape;135;p77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608632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3200"/>
              <a:buChar char="•"/>
              <a:defRPr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800"/>
              <a:buChar char="•"/>
              <a:defRPr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400"/>
              <a:buChar char="•"/>
              <a:defRPr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136" name="Google Shape;136;p77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w="9525" cap="flat" cmpd="sng">
            <a:solidFill>
              <a:srgbClr val="103864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137" name="Google Shape;137;p77"/>
          <p:cNvSpPr txBox="1"/>
          <p:nvPr/>
        </p:nvSpPr>
        <p:spPr>
          <a:xfrm>
            <a:off x="3906714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8" name="Google Shape;138;p7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412084" y="224287"/>
            <a:ext cx="1572880" cy="455637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77"/>
          <p:cNvSpPr txBox="1"/>
          <p:nvPr/>
        </p:nvSpPr>
        <p:spPr>
          <a:xfrm>
            <a:off x="-1190479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77"/>
          <p:cNvSpPr txBox="1"/>
          <p:nvPr/>
        </p:nvSpPr>
        <p:spPr>
          <a:xfrm>
            <a:off x="9155723" y="63393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sz="800" b="0" i="0" u="none" strike="noStrike" cap="none">
              <a:solidFill>
                <a:srgbClr val="10386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2" name="Google Shape;142;p78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w="9525" cap="flat" cmpd="sng">
            <a:solidFill>
              <a:srgbClr val="103864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143" name="Google Shape;143;p78"/>
          <p:cNvSpPr txBox="1"/>
          <p:nvPr/>
        </p:nvSpPr>
        <p:spPr>
          <a:xfrm>
            <a:off x="3906714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4" name="Google Shape;144;p7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412084" y="224287"/>
            <a:ext cx="1572880" cy="455637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78"/>
          <p:cNvSpPr txBox="1"/>
          <p:nvPr/>
        </p:nvSpPr>
        <p:spPr>
          <a:xfrm>
            <a:off x="-1190479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78"/>
          <p:cNvSpPr txBox="1"/>
          <p:nvPr/>
        </p:nvSpPr>
        <p:spPr>
          <a:xfrm>
            <a:off x="9155723" y="63393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sz="800" b="0" i="0" u="none" strike="noStrike" cap="none">
              <a:solidFill>
                <a:srgbClr val="10386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79"/>
          <p:cNvSpPr txBox="1">
            <a:spLocks noGrp="1"/>
          </p:cNvSpPr>
          <p:nvPr>
            <p:ph type="title"/>
          </p:nvPr>
        </p:nvSpPr>
        <p:spPr>
          <a:xfrm>
            <a:off x="388944" y="457200"/>
            <a:ext cx="4383082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800"/>
              <a:buFont typeface="Roboto Mono Light"/>
              <a:buNone/>
              <a:defRPr sz="2800">
                <a:solidFill>
                  <a:srgbClr val="103864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7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619868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2800"/>
              <a:buChar char="•"/>
              <a:defRPr sz="2800"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400"/>
              <a:buChar char="•"/>
              <a:defRPr sz="2400"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 sz="2000"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800"/>
              <a:buChar char="•"/>
              <a:defRPr sz="1800"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800"/>
              <a:buChar char="•"/>
              <a:defRPr sz="1800"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150" name="Google Shape;150;p79"/>
          <p:cNvSpPr txBox="1">
            <a:spLocks noGrp="1"/>
          </p:cNvSpPr>
          <p:nvPr>
            <p:ph type="body" idx="2"/>
          </p:nvPr>
        </p:nvSpPr>
        <p:spPr>
          <a:xfrm>
            <a:off x="388944" y="2057400"/>
            <a:ext cx="4383082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1200"/>
              <a:buNone/>
              <a:defRPr sz="1200"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cxnSp>
        <p:nvCxnSpPr>
          <p:cNvPr id="151" name="Google Shape;151;p79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w="9525" cap="flat" cmpd="sng">
            <a:solidFill>
              <a:srgbClr val="103864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152" name="Google Shape;152;p79"/>
          <p:cNvSpPr txBox="1"/>
          <p:nvPr/>
        </p:nvSpPr>
        <p:spPr>
          <a:xfrm>
            <a:off x="3906714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3" name="Google Shape;153;p7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412084" y="224287"/>
            <a:ext cx="1572880" cy="455637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79"/>
          <p:cNvSpPr txBox="1"/>
          <p:nvPr/>
        </p:nvSpPr>
        <p:spPr>
          <a:xfrm>
            <a:off x="-1190479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79"/>
          <p:cNvSpPr txBox="1"/>
          <p:nvPr/>
        </p:nvSpPr>
        <p:spPr>
          <a:xfrm>
            <a:off x="9155723" y="63393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sz="800" b="0" i="0" u="none" strike="noStrike" cap="none">
              <a:solidFill>
                <a:srgbClr val="10386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8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8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8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8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8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80"/>
          <p:cNvSpPr txBox="1">
            <a:spLocks noGrp="1"/>
          </p:cNvSpPr>
          <p:nvPr>
            <p:ph type="title"/>
          </p:nvPr>
        </p:nvSpPr>
        <p:spPr>
          <a:xfrm>
            <a:off x="388944" y="457200"/>
            <a:ext cx="4383082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Roboto Mono Medium"/>
              <a:buNone/>
              <a:defRPr sz="3200"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80"/>
          <p:cNvSpPr>
            <a:spLocks noGrp="1"/>
          </p:cNvSpPr>
          <p:nvPr>
            <p:ph type="pic" idx="2"/>
          </p:nvPr>
        </p:nvSpPr>
        <p:spPr>
          <a:xfrm>
            <a:off x="5183188" y="457201"/>
            <a:ext cx="6619868" cy="5403850"/>
          </a:xfrm>
          <a:prstGeom prst="rect">
            <a:avLst/>
          </a:prstGeom>
          <a:noFill/>
          <a:ln>
            <a:noFill/>
          </a:ln>
        </p:spPr>
      </p:sp>
      <p:sp>
        <p:nvSpPr>
          <p:cNvPr id="159" name="Google Shape;159;p80"/>
          <p:cNvSpPr txBox="1">
            <a:spLocks noGrp="1"/>
          </p:cNvSpPr>
          <p:nvPr>
            <p:ph type="body" idx="1"/>
          </p:nvPr>
        </p:nvSpPr>
        <p:spPr>
          <a:xfrm>
            <a:off x="388944" y="2057400"/>
            <a:ext cx="4383082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1200"/>
              <a:buNone/>
              <a:defRPr sz="1200"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cxnSp>
        <p:nvCxnSpPr>
          <p:cNvPr id="160" name="Google Shape;160;p80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w="9525" cap="flat" cmpd="sng">
            <a:solidFill>
              <a:srgbClr val="103864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161" name="Google Shape;161;p80"/>
          <p:cNvSpPr txBox="1"/>
          <p:nvPr/>
        </p:nvSpPr>
        <p:spPr>
          <a:xfrm>
            <a:off x="3906714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" name="Google Shape;162;p8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412084" y="224287"/>
            <a:ext cx="1572880" cy="455637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80"/>
          <p:cNvSpPr txBox="1"/>
          <p:nvPr/>
        </p:nvSpPr>
        <p:spPr>
          <a:xfrm>
            <a:off x="-1190479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80"/>
          <p:cNvSpPr txBox="1"/>
          <p:nvPr/>
        </p:nvSpPr>
        <p:spPr>
          <a:xfrm>
            <a:off x="9155723" y="63393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sz="800" b="0" i="0" u="none" strike="noStrike" cap="none">
              <a:solidFill>
                <a:srgbClr val="10386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81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14113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Roboto Mono Medium"/>
              <a:buNone/>
              <a:defRPr sz="3200"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81"/>
          <p:cNvSpPr txBox="1">
            <a:spLocks noGrp="1"/>
          </p:cNvSpPr>
          <p:nvPr>
            <p:ph type="body" idx="1"/>
          </p:nvPr>
        </p:nvSpPr>
        <p:spPr>
          <a:xfrm rot="5400000">
            <a:off x="3920330" y="-1705762"/>
            <a:ext cx="4351338" cy="11414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3200"/>
              <a:buChar char="•"/>
              <a:defRPr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800"/>
              <a:buChar char="•"/>
              <a:defRPr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400"/>
              <a:buChar char="•"/>
              <a:defRPr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168" name="Google Shape;168;p81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w="9525" cap="flat" cmpd="sng">
            <a:solidFill>
              <a:srgbClr val="103864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169" name="Google Shape;169;p81"/>
          <p:cNvSpPr txBox="1"/>
          <p:nvPr/>
        </p:nvSpPr>
        <p:spPr>
          <a:xfrm>
            <a:off x="3906714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0" name="Google Shape;170;p8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412084" y="224287"/>
            <a:ext cx="1572880" cy="455637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81"/>
          <p:cNvSpPr txBox="1"/>
          <p:nvPr/>
        </p:nvSpPr>
        <p:spPr>
          <a:xfrm>
            <a:off x="-1190479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81"/>
          <p:cNvSpPr txBox="1"/>
          <p:nvPr/>
        </p:nvSpPr>
        <p:spPr>
          <a:xfrm>
            <a:off x="9155723" y="63393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sz="800" b="0" i="0" u="none" strike="noStrike" cap="none">
              <a:solidFill>
                <a:srgbClr val="10386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82"/>
          <p:cNvSpPr txBox="1">
            <a:spLocks noGrp="1"/>
          </p:cNvSpPr>
          <p:nvPr>
            <p:ph type="title"/>
          </p:nvPr>
        </p:nvSpPr>
        <p:spPr>
          <a:xfrm rot="5400000">
            <a:off x="7563391" y="1841431"/>
            <a:ext cx="5497039" cy="31740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Roboto Mono"/>
              <a:buNone/>
              <a:defRPr sz="3200"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82"/>
          <p:cNvSpPr txBox="1">
            <a:spLocks noGrp="1"/>
          </p:cNvSpPr>
          <p:nvPr>
            <p:ph type="body" idx="1"/>
          </p:nvPr>
        </p:nvSpPr>
        <p:spPr>
          <a:xfrm rot="5400000">
            <a:off x="1732201" y="-663336"/>
            <a:ext cx="5497040" cy="8183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3200"/>
              <a:buChar char="•"/>
              <a:defRPr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800"/>
              <a:buChar char="•"/>
              <a:defRPr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400"/>
              <a:buChar char="•"/>
              <a:defRPr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176" name="Google Shape;176;p82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w="9525" cap="flat" cmpd="sng">
            <a:solidFill>
              <a:srgbClr val="103864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177" name="Google Shape;177;p82"/>
          <p:cNvSpPr txBox="1"/>
          <p:nvPr/>
        </p:nvSpPr>
        <p:spPr>
          <a:xfrm>
            <a:off x="3906714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8" name="Google Shape;178;p8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412084" y="224287"/>
            <a:ext cx="1572880" cy="455637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82"/>
          <p:cNvSpPr txBox="1"/>
          <p:nvPr/>
        </p:nvSpPr>
        <p:spPr>
          <a:xfrm>
            <a:off x="-1190479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82"/>
          <p:cNvSpPr txBox="1"/>
          <p:nvPr/>
        </p:nvSpPr>
        <p:spPr>
          <a:xfrm>
            <a:off x="9155723" y="63393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sz="800" b="0" i="0" u="none" strike="noStrike" cap="none">
              <a:solidFill>
                <a:srgbClr val="10386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8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8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8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8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8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8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8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8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8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8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8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8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8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8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8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8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8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8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8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8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8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8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8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8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9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9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9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9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9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9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6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6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6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6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6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71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392749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  <a:defRPr sz="3200" b="0" i="0" u="none" strike="noStrike" cap="none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" name="Google Shape;86;p71"/>
          <p:cNvSpPr txBox="1">
            <a:spLocks noGrp="1"/>
          </p:cNvSpPr>
          <p:nvPr>
            <p:ph type="body" idx="1"/>
          </p:nvPr>
        </p:nvSpPr>
        <p:spPr>
          <a:xfrm>
            <a:off x="388943" y="1825625"/>
            <a:ext cx="11392749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2pPr>
            <a:lvl3pPr marL="1371600" marR="0" lvl="2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3pPr>
            <a:lvl4pPr marL="1828800" marR="0" lvl="3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4pPr>
            <a:lvl5pPr marL="2286000" marR="0" lvl="4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87" name="Google Shape;87;p71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10412084" y="224287"/>
            <a:ext cx="1572880" cy="45563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8" name="Google Shape;88;p71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w="9525" cap="flat" cmpd="sng">
            <a:solidFill>
              <a:srgbClr val="103864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89" name="Google Shape;89;p71"/>
          <p:cNvSpPr txBox="1"/>
          <p:nvPr/>
        </p:nvSpPr>
        <p:spPr>
          <a:xfrm>
            <a:off x="-1190479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71"/>
          <p:cNvSpPr txBox="1"/>
          <p:nvPr/>
        </p:nvSpPr>
        <p:spPr>
          <a:xfrm>
            <a:off x="3906714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using-cosine-similarity-to-build-a-movie-recommendation-system-ae7f20842599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Relationship Id="rId4" Type="http://schemas.openxmlformats.org/officeDocument/2006/relationships/hyperlink" Target="https://github.com/ngautam0/Match_Dream_Job/blob/master/data/suggestions.csv?source=post_page-----edb0e653341a--------------------------------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6" name="Google Shape;186;p1"/>
          <p:cNvGrpSpPr/>
          <p:nvPr/>
        </p:nvGrpSpPr>
        <p:grpSpPr>
          <a:xfrm>
            <a:off x="2093559" y="2666277"/>
            <a:ext cx="8000149" cy="1583317"/>
            <a:chOff x="1260092" y="2298380"/>
            <a:chExt cx="9487800" cy="1762816"/>
          </a:xfrm>
        </p:grpSpPr>
        <p:sp>
          <p:nvSpPr>
            <p:cNvPr id="187" name="Google Shape;187;p1"/>
            <p:cNvSpPr txBox="1"/>
            <p:nvPr/>
          </p:nvSpPr>
          <p:spPr>
            <a:xfrm>
              <a:off x="1260092" y="2298380"/>
              <a:ext cx="9487800" cy="119929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algn="ctr">
                <a:buClr>
                  <a:srgbClr val="FFFFFF"/>
                </a:buClr>
                <a:buSzPts val="4400"/>
              </a:pPr>
              <a:r>
                <a:rPr lang="en-US" sz="3200" b="0" i="0" u="none" strike="noStrike" cap="none" dirty="0">
                  <a:solidFill>
                    <a:srgbClr val="FFFFFF"/>
                  </a:solidFill>
                  <a:latin typeface="Sora"/>
                  <a:ea typeface="Sora"/>
                  <a:cs typeface="Sora"/>
                  <a:sym typeface="Sora"/>
                </a:rPr>
                <a:t>Simple Recommender System for Job Matching</a:t>
              </a:r>
              <a:endParaRPr lang="en-US" sz="3200" b="0" i="0" u="none" strike="noStrike" cap="none" dirty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p1"/>
            <p:cNvSpPr/>
            <p:nvPr/>
          </p:nvSpPr>
          <p:spPr>
            <a:xfrm>
              <a:off x="3071965" y="3636125"/>
              <a:ext cx="5864056" cy="425071"/>
            </a:xfrm>
            <a:prstGeom prst="roundRect">
              <a:avLst>
                <a:gd name="adj" fmla="val 50000"/>
              </a:avLst>
            </a:prstGeom>
            <a:solidFill>
              <a:srgbClr val="F3C14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03864"/>
                </a:buClr>
                <a:buSzPts val="1800"/>
                <a:buFont typeface="Sora"/>
                <a:buNone/>
              </a:pPr>
              <a:r>
                <a:rPr lang="en-US" sz="1800" dirty="0">
                  <a:solidFill>
                    <a:srgbClr val="103864"/>
                  </a:solidFill>
                  <a:latin typeface="Sora"/>
                  <a:ea typeface="Sora"/>
                  <a:cs typeface="Sora"/>
                  <a:sym typeface="Sora"/>
                </a:rPr>
                <a:t>Recommender System</a:t>
              </a:r>
              <a:endParaRPr sz="18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</p:grpSp>
      <p:pic>
        <p:nvPicPr>
          <p:cNvPr id="189" name="Google Shape;189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412083" y="224287"/>
            <a:ext cx="1572882" cy="455637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1"/>
          <p:cNvSpPr txBox="1"/>
          <p:nvPr/>
        </p:nvSpPr>
        <p:spPr>
          <a:xfrm>
            <a:off x="10662473" y="6414143"/>
            <a:ext cx="1285929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Montserrat Light"/>
              <a:buNone/>
            </a:pPr>
            <a:r>
              <a:rPr lang="en-US" sz="800" b="0" i="0" u="none" strike="noStrike" cap="none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1"/>
          <p:cNvSpPr txBox="1"/>
          <p:nvPr/>
        </p:nvSpPr>
        <p:spPr>
          <a:xfrm>
            <a:off x="496312" y="6414143"/>
            <a:ext cx="788999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Montserrat Light"/>
              <a:buNone/>
            </a:pPr>
            <a:r>
              <a:rPr lang="en-US" sz="800" b="0" i="0" u="none" strike="noStrike" cap="none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92" name="Google Shape;192;p1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stealth" w="med" len="med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42ad2f6649_0_144"/>
          <p:cNvSpPr txBox="1">
            <a:spLocks noGrp="1"/>
          </p:cNvSpPr>
          <p:nvPr>
            <p:ph type="title"/>
          </p:nvPr>
        </p:nvSpPr>
        <p:spPr>
          <a:xfrm>
            <a:off x="316523" y="2691441"/>
            <a:ext cx="11582400" cy="8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4000"/>
              <a:buFont typeface="Sora"/>
              <a:buNone/>
            </a:pPr>
            <a:r>
              <a:rPr lang="en-US" sz="4000" dirty="0"/>
              <a:t>Cara </a:t>
            </a:r>
            <a:r>
              <a:rPr lang="en-US" sz="4000" dirty="0" err="1"/>
              <a:t>Kerja</a:t>
            </a:r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f168eedcc6_0_15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dirty="0"/>
              <a:t>Cara </a:t>
            </a:r>
            <a:r>
              <a:rPr lang="en-US" dirty="0" err="1"/>
              <a:t>Kerja</a:t>
            </a:r>
            <a:endParaRPr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08E09EC-3EBB-40A6-9C88-7678811FB810}"/>
              </a:ext>
            </a:extLst>
          </p:cNvPr>
          <p:cNvSpPr txBox="1"/>
          <p:nvPr/>
        </p:nvSpPr>
        <p:spPr>
          <a:xfrm>
            <a:off x="401557" y="1690825"/>
            <a:ext cx="11065229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Arial"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/>
                <a:ea typeface="Sora"/>
                <a:cs typeface="Sora"/>
                <a:sym typeface="Sora"/>
              </a:rPr>
              <a:t>Pemrosesan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/>
                <a:ea typeface="Sora"/>
                <a:cs typeface="Sora"/>
                <a:sym typeface="Sora"/>
              </a:rPr>
              <a:t> Data: Data 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/>
                <a:ea typeface="Sora"/>
                <a:cs typeface="Sora"/>
                <a:sym typeface="Sora"/>
              </a:rPr>
              <a:t>kandidat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/>
                <a:ea typeface="Sora"/>
                <a:cs typeface="Sora"/>
                <a:sym typeface="Sora"/>
              </a:rPr>
              <a:t> dan 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/>
                <a:ea typeface="Sora"/>
                <a:cs typeface="Sora"/>
                <a:sym typeface="Sora"/>
              </a:rPr>
              <a:t>pekerjaan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/>
                <a:ea typeface="Sora"/>
                <a:cs typeface="Sora"/>
                <a:sym typeface="Sora"/>
              </a:rPr>
              <a:t> 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/>
                <a:ea typeface="Sora"/>
                <a:cs typeface="Sora"/>
                <a:sym typeface="Sora"/>
              </a:rPr>
              <a:t>diambil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/>
                <a:ea typeface="Sora"/>
                <a:cs typeface="Sora"/>
                <a:sym typeface="Sora"/>
              </a:rPr>
              <a:t> dan 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/>
                <a:ea typeface="Sora"/>
                <a:cs typeface="Sora"/>
                <a:sym typeface="Sora"/>
              </a:rPr>
              <a:t>diolah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/>
                <a:ea typeface="Sora"/>
                <a:cs typeface="Sora"/>
                <a:sym typeface="Sora"/>
              </a:rPr>
              <a:t> 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/>
                <a:ea typeface="Sora"/>
                <a:cs typeface="Sora"/>
                <a:sym typeface="Sora"/>
              </a:rPr>
              <a:t>terlebih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/>
                <a:ea typeface="Sora"/>
                <a:cs typeface="Sora"/>
                <a:sym typeface="Sora"/>
              </a:rPr>
              <a:t> 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/>
                <a:ea typeface="Sora"/>
                <a:cs typeface="Sora"/>
                <a:sym typeface="Sora"/>
              </a:rPr>
              <a:t>dahulu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/>
                <a:ea typeface="Sora"/>
                <a:cs typeface="Sora"/>
                <a:sym typeface="Sora"/>
              </a:rPr>
              <a:t>. 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/>
                <a:ea typeface="Sora"/>
                <a:cs typeface="Sora"/>
                <a:sym typeface="Sora"/>
              </a:rPr>
              <a:t>Keterampilan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/>
                <a:ea typeface="Sora"/>
                <a:cs typeface="Sora"/>
                <a:sym typeface="Sora"/>
              </a:rPr>
              <a:t> (Skills) 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/>
                <a:ea typeface="Sora"/>
                <a:cs typeface="Sora"/>
                <a:sym typeface="Sora"/>
              </a:rPr>
              <a:t>dari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/>
                <a:ea typeface="Sora"/>
                <a:cs typeface="Sora"/>
                <a:sym typeface="Sora"/>
              </a:rPr>
              <a:t> 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/>
                <a:ea typeface="Sora"/>
                <a:cs typeface="Sora"/>
                <a:sym typeface="Sora"/>
              </a:rPr>
              <a:t>kandidat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/>
                <a:ea typeface="Sora"/>
                <a:cs typeface="Sora"/>
                <a:sym typeface="Sora"/>
              </a:rPr>
              <a:t> dan 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/>
                <a:ea typeface="Sora"/>
                <a:cs typeface="Sora"/>
                <a:sym typeface="Sora"/>
              </a:rPr>
              <a:t>pekerjaan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/>
                <a:ea typeface="Sora"/>
                <a:cs typeface="Sora"/>
                <a:sym typeface="Sora"/>
              </a:rPr>
              <a:t> 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/>
                <a:ea typeface="Sora"/>
                <a:cs typeface="Sora"/>
                <a:sym typeface="Sora"/>
              </a:rPr>
              <a:t>diubah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/>
                <a:ea typeface="Sora"/>
                <a:cs typeface="Sora"/>
                <a:sym typeface="Sora"/>
              </a:rPr>
              <a:t> 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/>
                <a:ea typeface="Sora"/>
                <a:cs typeface="Sora"/>
                <a:sym typeface="Sora"/>
              </a:rPr>
              <a:t>menjadi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/>
                <a:ea typeface="Sora"/>
                <a:cs typeface="Sora"/>
                <a:sym typeface="Sora"/>
              </a:rPr>
              <a:t> 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/>
                <a:ea typeface="Sora"/>
                <a:cs typeface="Sora"/>
                <a:sym typeface="Sora"/>
              </a:rPr>
              <a:t>representasi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/>
                <a:ea typeface="Sora"/>
                <a:cs typeface="Sora"/>
                <a:sym typeface="Sora"/>
              </a:rPr>
              <a:t> 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/>
                <a:ea typeface="Sora"/>
                <a:cs typeface="Sora"/>
                <a:sym typeface="Sora"/>
              </a:rPr>
              <a:t>vektor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/>
                <a:ea typeface="Sora"/>
                <a:cs typeface="Sora"/>
                <a:sym typeface="Sora"/>
              </a:rPr>
              <a:t> TF-IDF. 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/>
                <a:ea typeface="Sora"/>
                <a:cs typeface="Sora"/>
                <a:sym typeface="Sora"/>
              </a:rPr>
              <a:t>Selain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/>
                <a:ea typeface="Sora"/>
                <a:cs typeface="Sora"/>
                <a:sym typeface="Sora"/>
              </a:rPr>
              <a:t> 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/>
                <a:ea typeface="Sora"/>
                <a:cs typeface="Sora"/>
                <a:sym typeface="Sora"/>
              </a:rPr>
              <a:t>itu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/>
                <a:ea typeface="Sora"/>
                <a:cs typeface="Sora"/>
                <a:sym typeface="Sora"/>
              </a:rPr>
              <a:t>, 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/>
                <a:ea typeface="Sora"/>
                <a:cs typeface="Sora"/>
                <a:sym typeface="Sora"/>
              </a:rPr>
              <a:t>atribut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/>
                <a:ea typeface="Sora"/>
                <a:cs typeface="Sora"/>
                <a:sym typeface="Sora"/>
              </a:rPr>
              <a:t> 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/>
                <a:ea typeface="Sora"/>
                <a:cs typeface="Sora"/>
                <a:sym typeface="Sora"/>
              </a:rPr>
              <a:t>seperti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/>
                <a:ea typeface="Sora"/>
                <a:cs typeface="Sora"/>
                <a:sym typeface="Sora"/>
              </a:rPr>
              <a:t> 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/>
                <a:ea typeface="Sora"/>
                <a:cs typeface="Sora"/>
                <a:sym typeface="Sora"/>
              </a:rPr>
              <a:t>YearsOfExperience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/>
                <a:ea typeface="Sora"/>
                <a:cs typeface="Sora"/>
                <a:sym typeface="Sora"/>
              </a:rPr>
              <a:t> dan 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/>
                <a:ea typeface="Sora"/>
                <a:cs typeface="Sora"/>
                <a:sym typeface="Sora"/>
              </a:rPr>
              <a:t>EnglishLevel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/>
                <a:ea typeface="Sora"/>
                <a:cs typeface="Sora"/>
                <a:sym typeface="Sora"/>
              </a:rPr>
              <a:t> 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/>
                <a:ea typeface="Sora"/>
                <a:cs typeface="Sora"/>
                <a:sym typeface="Sora"/>
              </a:rPr>
              <a:t>dinormalisasi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/>
                <a:ea typeface="Sora"/>
                <a:cs typeface="Sora"/>
                <a:sym typeface="Sora"/>
              </a:rPr>
              <a:t>.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Arial"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103864"/>
              </a:solidFill>
              <a:effectLst/>
              <a:uLnTx/>
              <a:uFillTx/>
              <a:latin typeface="Sora"/>
              <a:ea typeface="Sora"/>
              <a:cs typeface="Sora"/>
              <a:sym typeface="Sora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Arial"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/>
                <a:ea typeface="Sora"/>
                <a:cs typeface="Sora"/>
                <a:sym typeface="Sora"/>
              </a:rPr>
              <a:t>Model 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/>
                <a:ea typeface="Sora"/>
                <a:cs typeface="Sora"/>
                <a:sym typeface="Sora"/>
              </a:rPr>
              <a:t>Pemilihan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/>
                <a:ea typeface="Sora"/>
                <a:cs typeface="Sora"/>
                <a:sym typeface="Sora"/>
              </a:rPr>
              <a:t> 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/>
                <a:ea typeface="Sora"/>
                <a:cs typeface="Sora"/>
                <a:sym typeface="Sora"/>
              </a:rPr>
              <a:t>Posisi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/>
                <a:ea typeface="Sora"/>
                <a:cs typeface="Sora"/>
                <a:sym typeface="Sora"/>
              </a:rPr>
              <a:t>: Model Logistic Regression, 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/>
                <a:ea typeface="Sora"/>
                <a:cs typeface="Sora"/>
                <a:sym typeface="Sora"/>
              </a:rPr>
              <a:t>RandomForest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/>
                <a:ea typeface="Sora"/>
                <a:cs typeface="Sora"/>
                <a:sym typeface="Sora"/>
              </a:rPr>
              <a:t> dan SVC 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/>
                <a:ea typeface="Sora"/>
                <a:cs typeface="Sora"/>
                <a:sym typeface="Sora"/>
              </a:rPr>
              <a:t>digunakan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/>
                <a:ea typeface="Sora"/>
                <a:cs typeface="Sora"/>
                <a:sym typeface="Sora"/>
              </a:rPr>
              <a:t> 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/>
                <a:ea typeface="Sora"/>
                <a:cs typeface="Sora"/>
                <a:sym typeface="Sora"/>
              </a:rPr>
              <a:t>untuk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/>
                <a:ea typeface="Sora"/>
                <a:cs typeface="Sora"/>
                <a:sym typeface="Sora"/>
              </a:rPr>
              <a:t> 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/>
                <a:ea typeface="Sora"/>
                <a:cs typeface="Sora"/>
                <a:sym typeface="Sora"/>
              </a:rPr>
              <a:t>melakukan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/>
                <a:ea typeface="Sora"/>
                <a:cs typeface="Sora"/>
                <a:sym typeface="Sora"/>
              </a:rPr>
              <a:t> 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/>
                <a:ea typeface="Sora"/>
                <a:cs typeface="Sora"/>
                <a:sym typeface="Sora"/>
              </a:rPr>
              <a:t>klasifikasi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/>
                <a:ea typeface="Sora"/>
                <a:cs typeface="Sora"/>
                <a:sym typeface="Sora"/>
              </a:rPr>
              <a:t> 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/>
                <a:ea typeface="Sora"/>
                <a:cs typeface="Sora"/>
                <a:sym typeface="Sora"/>
              </a:rPr>
              <a:t>dengan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/>
                <a:ea typeface="Sora"/>
                <a:cs typeface="Sora"/>
                <a:sym typeface="Sora"/>
              </a:rPr>
              <a:t> 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/>
                <a:ea typeface="Sora"/>
                <a:cs typeface="Sora"/>
                <a:sym typeface="Sora"/>
              </a:rPr>
              <a:t>menggunakan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/>
                <a:ea typeface="Sora"/>
                <a:cs typeface="Sora"/>
                <a:sym typeface="Sora"/>
              </a:rPr>
              <a:t> multiclass. Model 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/>
                <a:ea typeface="Sora"/>
                <a:cs typeface="Sora"/>
                <a:sym typeface="Sora"/>
              </a:rPr>
              <a:t>ini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/>
                <a:ea typeface="Sora"/>
                <a:cs typeface="Sora"/>
                <a:sym typeface="Sora"/>
              </a:rPr>
              <a:t> 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/>
                <a:ea typeface="Sora"/>
                <a:cs typeface="Sora"/>
                <a:sym typeface="Sora"/>
              </a:rPr>
              <a:t>dilatih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/>
                <a:ea typeface="Sora"/>
                <a:cs typeface="Sora"/>
                <a:sym typeface="Sora"/>
              </a:rPr>
              <a:t> 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/>
                <a:ea typeface="Sora"/>
                <a:cs typeface="Sora"/>
                <a:sym typeface="Sora"/>
              </a:rPr>
              <a:t>menggunakan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/>
                <a:ea typeface="Sora"/>
                <a:cs typeface="Sora"/>
                <a:sym typeface="Sora"/>
              </a:rPr>
              <a:t> data 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/>
                <a:ea typeface="Sora"/>
                <a:cs typeface="Sora"/>
                <a:sym typeface="Sora"/>
              </a:rPr>
              <a:t>pekerjaan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/>
                <a:ea typeface="Sora"/>
                <a:cs typeface="Sora"/>
                <a:sym typeface="Sora"/>
              </a:rPr>
              <a:t> dan 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/>
                <a:ea typeface="Sora"/>
                <a:cs typeface="Sora"/>
                <a:sym typeface="Sora"/>
              </a:rPr>
              <a:t>labelnya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/>
                <a:ea typeface="Sora"/>
                <a:cs typeface="Sora"/>
                <a:sym typeface="Sora"/>
              </a:rPr>
              <a:t> (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/>
                <a:ea typeface="Sora"/>
                <a:cs typeface="Sora"/>
                <a:sym typeface="Sora"/>
              </a:rPr>
              <a:t>UsersPosition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/>
                <a:ea typeface="Sora"/>
                <a:cs typeface="Sora"/>
                <a:sym typeface="Sora"/>
              </a:rPr>
              <a:t>).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Arial"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103864"/>
              </a:solidFill>
              <a:effectLst/>
              <a:uLnTx/>
              <a:uFillTx/>
              <a:latin typeface="Sora"/>
              <a:ea typeface="Sora"/>
              <a:cs typeface="Sora"/>
              <a:sym typeface="Sora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Arial"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/>
                <a:ea typeface="Sora"/>
                <a:cs typeface="Sora"/>
                <a:sym typeface="Sora"/>
              </a:rPr>
              <a:t>Prediksi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/>
                <a:ea typeface="Sora"/>
                <a:cs typeface="Sora"/>
                <a:sym typeface="Sora"/>
              </a:rPr>
              <a:t> dan 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/>
                <a:ea typeface="Sora"/>
                <a:cs typeface="Sora"/>
                <a:sym typeface="Sora"/>
              </a:rPr>
              <a:t>Similiarity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/>
                <a:ea typeface="Sora"/>
                <a:cs typeface="Sora"/>
                <a:sym typeface="Sora"/>
              </a:rPr>
              <a:t>: Setelah model 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/>
                <a:ea typeface="Sora"/>
                <a:cs typeface="Sora"/>
                <a:sym typeface="Sora"/>
              </a:rPr>
              <a:t>dilatih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/>
                <a:ea typeface="Sora"/>
                <a:cs typeface="Sora"/>
                <a:sym typeface="Sora"/>
              </a:rPr>
              <a:t>, model 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/>
                <a:ea typeface="Sora"/>
                <a:cs typeface="Sora"/>
                <a:sym typeface="Sora"/>
              </a:rPr>
              <a:t>ini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/>
                <a:ea typeface="Sora"/>
                <a:cs typeface="Sora"/>
                <a:sym typeface="Sora"/>
              </a:rPr>
              <a:t> 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/>
                <a:ea typeface="Sora"/>
                <a:cs typeface="Sora"/>
                <a:sym typeface="Sora"/>
              </a:rPr>
              <a:t>digunakan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/>
                <a:ea typeface="Sora"/>
                <a:cs typeface="Sora"/>
                <a:sym typeface="Sora"/>
              </a:rPr>
              <a:t> 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/>
                <a:ea typeface="Sora"/>
                <a:cs typeface="Sora"/>
                <a:sym typeface="Sora"/>
              </a:rPr>
              <a:t>untuk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/>
                <a:ea typeface="Sora"/>
                <a:cs typeface="Sora"/>
                <a:sym typeface="Sora"/>
              </a:rPr>
              <a:t> 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/>
                <a:ea typeface="Sora"/>
                <a:cs typeface="Sora"/>
                <a:sym typeface="Sora"/>
              </a:rPr>
              <a:t>memprediksi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/>
                <a:ea typeface="Sora"/>
                <a:cs typeface="Sora"/>
                <a:sym typeface="Sora"/>
              </a:rPr>
              <a:t> 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/>
                <a:ea typeface="Sora"/>
                <a:cs typeface="Sora"/>
                <a:sym typeface="Sora"/>
              </a:rPr>
              <a:t>posisi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/>
                <a:ea typeface="Sora"/>
                <a:cs typeface="Sora"/>
                <a:sym typeface="Sora"/>
              </a:rPr>
              <a:t> yang 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/>
                <a:ea typeface="Sora"/>
                <a:cs typeface="Sora"/>
                <a:sym typeface="Sora"/>
              </a:rPr>
              <a:t>cocok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/>
                <a:ea typeface="Sora"/>
                <a:cs typeface="Sora"/>
                <a:sym typeface="Sora"/>
              </a:rPr>
              <a:t> 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/>
                <a:ea typeface="Sora"/>
                <a:cs typeface="Sora"/>
                <a:sym typeface="Sora"/>
              </a:rPr>
              <a:t>untuk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/>
                <a:ea typeface="Sora"/>
                <a:cs typeface="Sora"/>
                <a:sym typeface="Sora"/>
              </a:rPr>
              <a:t> 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/>
                <a:ea typeface="Sora"/>
                <a:cs typeface="Sora"/>
                <a:sym typeface="Sora"/>
              </a:rPr>
              <a:t>kandidat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/>
                <a:ea typeface="Sora"/>
                <a:cs typeface="Sora"/>
                <a:sym typeface="Sora"/>
              </a:rPr>
              <a:t> 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/>
                <a:ea typeface="Sora"/>
                <a:cs typeface="Sora"/>
                <a:sym typeface="Sora"/>
              </a:rPr>
              <a:t>berdasarkan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/>
                <a:ea typeface="Sora"/>
                <a:cs typeface="Sora"/>
                <a:sym typeface="Sora"/>
              </a:rPr>
              <a:t> 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/>
                <a:ea typeface="Sora"/>
                <a:cs typeface="Sora"/>
                <a:sym typeface="Sora"/>
              </a:rPr>
              <a:t>kemiripan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/>
                <a:ea typeface="Sora"/>
                <a:cs typeface="Sora"/>
                <a:sym typeface="Sora"/>
              </a:rPr>
              <a:t> 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/>
                <a:ea typeface="Sora"/>
                <a:cs typeface="Sora"/>
                <a:sym typeface="Sora"/>
              </a:rPr>
              <a:t>konten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/>
                <a:ea typeface="Sora"/>
                <a:cs typeface="Sora"/>
                <a:sym typeface="Sora"/>
              </a:rPr>
              <a:t> (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/>
                <a:ea typeface="Sora"/>
                <a:cs typeface="Sora"/>
                <a:sym typeface="Sora"/>
              </a:rPr>
              <a:t>keterampilan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/>
                <a:ea typeface="Sora"/>
                <a:cs typeface="Sora"/>
                <a:sym typeface="Sora"/>
              </a:rPr>
              <a:t> dan 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/>
                <a:ea typeface="Sora"/>
                <a:cs typeface="Sora"/>
                <a:sym typeface="Sora"/>
              </a:rPr>
              <a:t>atribut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/>
                <a:ea typeface="Sora"/>
                <a:cs typeface="Sora"/>
                <a:sym typeface="Sora"/>
              </a:rPr>
              <a:t> 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/>
                <a:ea typeface="Sora"/>
                <a:cs typeface="Sora"/>
                <a:sym typeface="Sora"/>
              </a:rPr>
              <a:t>lainnya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/>
                <a:ea typeface="Sora"/>
                <a:cs typeface="Sora"/>
                <a:sym typeface="Sora"/>
              </a:rPr>
              <a:t>) 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/>
                <a:ea typeface="Sora"/>
                <a:cs typeface="Sora"/>
                <a:sym typeface="Sora"/>
              </a:rPr>
              <a:t>antara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/>
                <a:ea typeface="Sora"/>
                <a:cs typeface="Sora"/>
                <a:sym typeface="Sora"/>
              </a:rPr>
              <a:t> 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/>
                <a:ea typeface="Sora"/>
                <a:cs typeface="Sora"/>
                <a:sym typeface="Sora"/>
              </a:rPr>
              <a:t>kandidat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/>
                <a:ea typeface="Sora"/>
                <a:cs typeface="Sora"/>
                <a:sym typeface="Sora"/>
              </a:rPr>
              <a:t> dan 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/>
                <a:ea typeface="Sora"/>
                <a:cs typeface="Sora"/>
                <a:sym typeface="Sora"/>
              </a:rPr>
              <a:t>pekerjaan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/>
                <a:ea typeface="Sora"/>
                <a:cs typeface="Sora"/>
                <a:sym typeface="Sora"/>
              </a:rPr>
              <a:t>. 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/>
                <a:ea typeface="Sora"/>
                <a:cs typeface="Sora"/>
                <a:sym typeface="Sora"/>
              </a:rPr>
              <a:t>Selain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/>
                <a:ea typeface="Sora"/>
                <a:cs typeface="Sora"/>
                <a:sym typeface="Sora"/>
              </a:rPr>
              <a:t> 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/>
                <a:ea typeface="Sora"/>
                <a:cs typeface="Sora"/>
                <a:sym typeface="Sora"/>
              </a:rPr>
              <a:t>itu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/>
                <a:ea typeface="Sora"/>
                <a:cs typeface="Sora"/>
                <a:sym typeface="Sora"/>
              </a:rPr>
              <a:t>, 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/>
                <a:ea typeface="Sora"/>
                <a:cs typeface="Sora"/>
                <a:sym typeface="Sora"/>
              </a:rPr>
              <a:t>sistem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/>
                <a:ea typeface="Sora"/>
                <a:cs typeface="Sora"/>
                <a:sym typeface="Sora"/>
              </a:rPr>
              <a:t> juga 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/>
                <a:ea typeface="Sora"/>
                <a:cs typeface="Sora"/>
                <a:sym typeface="Sora"/>
              </a:rPr>
              <a:t>menghitung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/>
                <a:ea typeface="Sora"/>
                <a:cs typeface="Sora"/>
                <a:sym typeface="Sora"/>
              </a:rPr>
              <a:t> 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/>
                <a:ea typeface="Sora"/>
                <a:cs typeface="Sora"/>
                <a:sym typeface="Sora"/>
              </a:rPr>
              <a:t>kemiripan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/>
                <a:ea typeface="Sora"/>
                <a:cs typeface="Sora"/>
                <a:sym typeface="Sora"/>
              </a:rPr>
              <a:t> 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/>
                <a:ea typeface="Sora"/>
                <a:cs typeface="Sora"/>
                <a:sym typeface="Sora"/>
              </a:rPr>
              <a:t>antara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/>
                <a:ea typeface="Sora"/>
                <a:cs typeface="Sora"/>
                <a:sym typeface="Sora"/>
              </a:rPr>
              <a:t> 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/>
                <a:ea typeface="Sora"/>
                <a:cs typeface="Sora"/>
                <a:sym typeface="Sora"/>
              </a:rPr>
              <a:t>kandidat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/>
                <a:ea typeface="Sora"/>
                <a:cs typeface="Sora"/>
                <a:sym typeface="Sora"/>
              </a:rPr>
              <a:t> dan 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/>
                <a:ea typeface="Sora"/>
                <a:cs typeface="Sora"/>
                <a:sym typeface="Sora"/>
              </a:rPr>
              <a:t>pekerjaan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/>
                <a:ea typeface="Sora"/>
                <a:cs typeface="Sora"/>
                <a:sym typeface="Sora"/>
              </a:rPr>
              <a:t> 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/>
                <a:ea typeface="Sora"/>
                <a:cs typeface="Sora"/>
                <a:sym typeface="Sora"/>
              </a:rPr>
              <a:t>menggunakan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/>
                <a:ea typeface="Sora"/>
                <a:cs typeface="Sora"/>
                <a:sym typeface="Sora"/>
              </a:rPr>
              <a:t> cosine similarity. 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/>
                <a:ea typeface="Sora"/>
                <a:cs typeface="Sora"/>
                <a:sym typeface="Sora"/>
              </a:rPr>
              <a:t>Ini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/>
                <a:ea typeface="Sora"/>
                <a:cs typeface="Sora"/>
                <a:sym typeface="Sora"/>
              </a:rPr>
              <a:t> 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/>
                <a:ea typeface="Sora"/>
                <a:cs typeface="Sora"/>
                <a:sym typeface="Sora"/>
              </a:rPr>
              <a:t>membantu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/>
                <a:ea typeface="Sora"/>
                <a:cs typeface="Sora"/>
                <a:sym typeface="Sora"/>
              </a:rPr>
              <a:t> 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/>
                <a:ea typeface="Sora"/>
                <a:cs typeface="Sora"/>
                <a:sym typeface="Sora"/>
              </a:rPr>
              <a:t>mengidentifikasi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/>
                <a:ea typeface="Sora"/>
                <a:cs typeface="Sora"/>
                <a:sym typeface="Sora"/>
              </a:rPr>
              <a:t> 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/>
                <a:ea typeface="Sora"/>
                <a:cs typeface="Sora"/>
                <a:sym typeface="Sora"/>
              </a:rPr>
              <a:t>pekerjaan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/>
                <a:ea typeface="Sora"/>
                <a:cs typeface="Sora"/>
                <a:sym typeface="Sora"/>
              </a:rPr>
              <a:t> yang paling 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/>
                <a:ea typeface="Sora"/>
                <a:cs typeface="Sora"/>
                <a:sym typeface="Sora"/>
              </a:rPr>
              <a:t>mirip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/>
                <a:ea typeface="Sora"/>
                <a:cs typeface="Sora"/>
                <a:sym typeface="Sora"/>
              </a:rPr>
              <a:t> 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/>
                <a:ea typeface="Sora"/>
                <a:cs typeface="Sora"/>
                <a:sym typeface="Sora"/>
              </a:rPr>
              <a:t>dengan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/>
                <a:ea typeface="Sora"/>
                <a:cs typeface="Sora"/>
                <a:sym typeface="Sora"/>
              </a:rPr>
              <a:t> 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/>
                <a:ea typeface="Sora"/>
                <a:cs typeface="Sora"/>
                <a:sym typeface="Sora"/>
              </a:rPr>
              <a:t>kandidat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/>
                <a:ea typeface="Sora"/>
                <a:cs typeface="Sora"/>
                <a:sym typeface="Sora"/>
              </a:rPr>
              <a:t>.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Arial"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103864"/>
              </a:solidFill>
              <a:effectLst/>
              <a:uLnTx/>
              <a:uFillTx/>
              <a:latin typeface="Sora"/>
              <a:ea typeface="Sora"/>
              <a:cs typeface="Sora"/>
              <a:sym typeface="Sora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Arial"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/>
                <a:ea typeface="Sora"/>
                <a:cs typeface="Sora"/>
                <a:sym typeface="Sora"/>
              </a:rPr>
              <a:t>Evaluasi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/>
                <a:ea typeface="Sora"/>
                <a:cs typeface="Sora"/>
                <a:sym typeface="Sora"/>
              </a:rPr>
              <a:t>: Program 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/>
                <a:ea typeface="Sora"/>
                <a:cs typeface="Sora"/>
                <a:sym typeface="Sora"/>
              </a:rPr>
              <a:t>ini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/>
                <a:ea typeface="Sora"/>
                <a:cs typeface="Sora"/>
                <a:sym typeface="Sora"/>
              </a:rPr>
              <a:t> juga 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/>
                <a:ea typeface="Sora"/>
                <a:cs typeface="Sora"/>
                <a:sym typeface="Sora"/>
              </a:rPr>
              <a:t>memberikan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/>
                <a:ea typeface="Sora"/>
                <a:cs typeface="Sora"/>
                <a:sym typeface="Sora"/>
              </a:rPr>
              <a:t> 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/>
                <a:ea typeface="Sora"/>
                <a:cs typeface="Sora"/>
                <a:sym typeface="Sora"/>
              </a:rPr>
              <a:t>evaluasi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/>
                <a:ea typeface="Sora"/>
                <a:cs typeface="Sora"/>
                <a:sym typeface="Sora"/>
              </a:rPr>
              <a:t> 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/>
                <a:ea typeface="Sora"/>
                <a:cs typeface="Sora"/>
                <a:sym typeface="Sora"/>
              </a:rPr>
              <a:t>melalui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/>
                <a:ea typeface="Sora"/>
                <a:cs typeface="Sora"/>
                <a:sym typeface="Sora"/>
              </a:rPr>
              <a:t> evaluation metrics. 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/>
                <a:ea typeface="Sora"/>
                <a:cs typeface="Sora"/>
                <a:sym typeface="Sora"/>
              </a:rPr>
              <a:t>yakni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/>
                <a:ea typeface="Sora"/>
                <a:cs typeface="Sora"/>
                <a:sym typeface="Sora"/>
              </a:rPr>
              <a:t> 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/>
                <a:ea typeface="Sora"/>
                <a:cs typeface="Sora"/>
                <a:sym typeface="Sora"/>
              </a:rPr>
              <a:t>presisi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/>
                <a:ea typeface="Sora"/>
                <a:cs typeface="Sora"/>
                <a:sym typeface="Sora"/>
              </a:rPr>
              <a:t> (precision) </a:t>
            </a:r>
          </a:p>
        </p:txBody>
      </p:sp>
    </p:spTree>
    <p:extLst>
      <p:ext uri="{BB962C8B-B14F-4D97-AF65-F5344CB8AC3E}">
        <p14:creationId xmlns:p14="http://schemas.microsoft.com/office/powerpoint/2010/main" val="3197671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42ad2f6649_0_144"/>
          <p:cNvSpPr txBox="1">
            <a:spLocks noGrp="1"/>
          </p:cNvSpPr>
          <p:nvPr>
            <p:ph type="title"/>
          </p:nvPr>
        </p:nvSpPr>
        <p:spPr>
          <a:xfrm>
            <a:off x="304800" y="2649400"/>
            <a:ext cx="11582400" cy="8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4000"/>
              <a:buFont typeface="Sora"/>
              <a:buNone/>
            </a:pPr>
            <a:r>
              <a:rPr lang="en-US" sz="3600" dirty="0"/>
              <a:t>Data Modeling dan Calculate </a:t>
            </a:r>
            <a:r>
              <a:rPr lang="en-US" sz="3600" dirty="0" err="1"/>
              <a:t>Similiarity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5127488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f168eedcc6_0_15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it-IT" dirty="0"/>
              <a:t>Data Modeling dan Calculate Similiarity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5C8724-810C-4E4F-9D03-F6BD3D53EC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723" y="1265745"/>
            <a:ext cx="9366731" cy="18479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578A6E2-A7D8-4AFC-B228-BBD2D9FC15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943" y="3113691"/>
            <a:ext cx="4077954" cy="316343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9DF026B-A9FB-4D17-B9FB-49144389B1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46180" y="3195146"/>
            <a:ext cx="4193627" cy="308197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983B939-2A64-4298-A1ED-8AA8AC4497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66828" y="3195146"/>
            <a:ext cx="2400565" cy="2984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905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42ad2f6649_0_144"/>
          <p:cNvSpPr txBox="1">
            <a:spLocks noGrp="1"/>
          </p:cNvSpPr>
          <p:nvPr>
            <p:ph type="title"/>
          </p:nvPr>
        </p:nvSpPr>
        <p:spPr>
          <a:xfrm>
            <a:off x="316523" y="2691441"/>
            <a:ext cx="11582400" cy="8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4000"/>
              <a:buFont typeface="Sora"/>
              <a:buNone/>
            </a:pPr>
            <a:r>
              <a:rPr lang="en-US" sz="4000"/>
              <a:t>Conclusion and Recommendations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2076178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42ad2f6649_0_139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/>
              <a:t>Conclusion</a:t>
            </a:r>
            <a:endParaRPr/>
          </a:p>
        </p:txBody>
      </p:sp>
      <p:sp>
        <p:nvSpPr>
          <p:cNvPr id="234" name="Google Shape;234;g142ad2f6649_0_139"/>
          <p:cNvSpPr txBox="1"/>
          <p:nvPr/>
        </p:nvSpPr>
        <p:spPr>
          <a:xfrm>
            <a:off x="401515" y="1584375"/>
            <a:ext cx="11388900" cy="37856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hasil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pemodelan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menunjukan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bahwa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model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randomforest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merupakan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model yang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akan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digunakan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dalam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proses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prediksi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ditandai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nilai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precision yang paling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tinggi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yakni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sebesar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0.13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dibanding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model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logisticregression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sebesar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0.021 dan model SVC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sebesar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0.011</a:t>
            </a: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lalu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,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setelah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digunakan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pemodelan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maka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dilanjut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untuk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mencari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similiarity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antara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data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kandidat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dan data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kandidat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yang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telah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direkrut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menggunakan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cosine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similiarity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.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Selanjutnya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user yang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tergabung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dalam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data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kandidat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akan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direkomendasikan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4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pekerjaan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kandidat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yang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telah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direkrut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berdasarkan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kesamaan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karakteristik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antara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data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kandidat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dan data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kandidat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yang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sudah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direkrut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.</a:t>
            </a:r>
            <a:endParaRPr sz="2000" b="1" i="0" u="none" strike="noStrike" cap="none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endParaRPr sz="2000" b="1" i="0" u="none" strike="noStrike" cap="none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1" i="0" u="none" strike="noStrike" cap="none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endParaRPr sz="2000" b="1" i="0" u="none" strike="noStrike" cap="none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50998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/>
              <a:t>Reference</a:t>
            </a:r>
            <a:endParaRPr/>
          </a:p>
        </p:txBody>
      </p:sp>
      <p:sp>
        <p:nvSpPr>
          <p:cNvPr id="246" name="Google Shape;246;p2"/>
          <p:cNvSpPr txBox="1"/>
          <p:nvPr/>
        </p:nvSpPr>
        <p:spPr>
          <a:xfrm>
            <a:off x="401515" y="1584375"/>
            <a:ext cx="11388900" cy="4708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Arial"/>
              <a:buChar char="•"/>
            </a:pP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Materi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Recommender System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Pacmann</a:t>
            </a:r>
            <a:endParaRPr lang="en-US" sz="2000" b="0" i="0" u="none" strike="noStrike" cap="none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28575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Arial"/>
              <a:buChar char="•"/>
            </a:pP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  <a:hlinkClick r:id="rId3"/>
              </a:rPr>
              <a:t>https://towardsdatascience.com/using-cosine-similarity-to-build-a-movie-recommendation-system-ae7f20842599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</a:p>
          <a:p>
            <a:pPr marL="28575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Arial"/>
              <a:buChar char="•"/>
            </a:pP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  <a:hlinkClick r:id="rId4"/>
              </a:rPr>
              <a:t>https://github.com/ngautam0/Match_Dream_Job/blob/master/data/suggestions.csv?source=post_page-----edb0e653341a--------------------------------</a:t>
            </a:r>
            <a:endParaRPr lang="en-US" sz="2000" b="0" i="0" u="none" strike="noStrike" cap="none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28575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Arial"/>
              <a:buChar char="•"/>
            </a:pP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Fiarni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, C., &amp; Maharani, H. (2019). Product Recommendation System Design Using Cosine Similarity and Content-based Filtering Methods. IJITEE (International Journal of Information Technology and Electrical Engineering), 3(2), 42–48. /*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doi:http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://dx.doi.org/10.22146/ijitee.45538*/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doi:https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://doi.org/10.22146/ijitee.45538</a:t>
            </a:r>
          </a:p>
          <a:p>
            <a:pPr marL="28575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Arial"/>
              <a:buChar char="•"/>
            </a:pP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Yunanda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, G.,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Nurjanah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, D., &amp;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Meliana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, S. (2022). Recommendation System from Microsoft News Data using TF-IDF and Cosine Similarity Methods. Building of Informatics, Technology and Science (BITS), 4(1), 277−284. https://doi.org/10.47065/bits.v4i1.1670</a:t>
            </a:r>
          </a:p>
          <a:p>
            <a:pPr marL="28575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Arial"/>
              <a:buChar char="•"/>
            </a:pPr>
            <a:endParaRPr lang="en-US" sz="2000" b="0" i="0" u="none" strike="noStrike" cap="none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1c19338028d_0_10"/>
          <p:cNvSpPr txBox="1">
            <a:spLocks noGrp="1"/>
          </p:cNvSpPr>
          <p:nvPr>
            <p:ph type="title"/>
          </p:nvPr>
        </p:nvSpPr>
        <p:spPr>
          <a:xfrm>
            <a:off x="316523" y="2691441"/>
            <a:ext cx="11582400" cy="8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4000"/>
              <a:buFont typeface="Sora"/>
              <a:buNone/>
            </a:pPr>
            <a:r>
              <a:rPr lang="en-US" sz="4000"/>
              <a:t>Thank You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4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42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/>
              <a:t>Outline</a:t>
            </a:r>
            <a:endParaRPr/>
          </a:p>
        </p:txBody>
      </p:sp>
      <p:sp>
        <p:nvSpPr>
          <p:cNvPr id="198" name="Google Shape;198;p4"/>
          <p:cNvSpPr txBox="1"/>
          <p:nvPr/>
        </p:nvSpPr>
        <p:spPr>
          <a:xfrm>
            <a:off x="401515" y="1584375"/>
            <a:ext cx="11388900" cy="2246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■"/>
            </a:pP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Introduction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■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Solusi, Business Metrics dan Machine learning Metrics</a:t>
            </a: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■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Dataset</a:t>
            </a: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■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Cara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Kerja</a:t>
            </a: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■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Data Modeling dan Calculate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Similiarity</a:t>
            </a: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■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C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onclusion 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■"/>
            </a:pP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References</a:t>
            </a:r>
            <a:endParaRPr sz="2000" b="0" i="0" u="none" strike="noStrike" cap="none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5"/>
          <p:cNvSpPr txBox="1">
            <a:spLocks noGrp="1"/>
          </p:cNvSpPr>
          <p:nvPr>
            <p:ph type="title"/>
          </p:nvPr>
        </p:nvSpPr>
        <p:spPr>
          <a:xfrm>
            <a:off x="316523" y="2691441"/>
            <a:ext cx="11582400" cy="896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4000"/>
              <a:buFont typeface="Sora"/>
              <a:buNone/>
            </a:pPr>
            <a:r>
              <a:rPr lang="en-US" sz="4000"/>
              <a:t>Introduction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42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dirty="0"/>
              <a:t>Introduction</a:t>
            </a:r>
            <a:endParaRPr dirty="0"/>
          </a:p>
        </p:txBody>
      </p:sp>
      <p:sp>
        <p:nvSpPr>
          <p:cNvPr id="210" name="Google Shape;210;p3"/>
          <p:cNvSpPr txBox="1"/>
          <p:nvPr/>
        </p:nvSpPr>
        <p:spPr>
          <a:xfrm>
            <a:off x="401515" y="1584375"/>
            <a:ext cx="11388900" cy="4093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Secara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umum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,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mencari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kandidat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yang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tepat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untuk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suatu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posisi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pekerjaan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dapat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menjadi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tugas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yang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rumit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jika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dilakukan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cara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manual yang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terkesan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banyak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memakan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waktu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dan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kurang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efisien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dan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bagi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kandidat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pula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tidak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bisa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lebih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jauh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mengekplorasi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potensi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yang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dimiliki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untuk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segera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mendapatkan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pekerjaan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.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JobLibrary.weha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Sebagai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perusahaan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platform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berbasis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online yang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mempertemukan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antara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pencari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kerja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dan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penyedia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lapangan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kerja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sering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kali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memiliki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banyak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pekerjaan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yang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berbeda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persyaratan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yang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beragam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.  </a:t>
            </a:r>
          </a:p>
          <a:p>
            <a:pPr marL="28575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28575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Program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ini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merupakan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salah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satu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implementasi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dari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recommender system — content based yang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dapat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digunakan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dalam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proses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rekrutmen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kandidat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dalam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posisi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pekerjaan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dan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dalam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konteks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lain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dapat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pula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membantu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kandidat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dalam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mendapatkan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rekomendasi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lowongan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pekerjaan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yang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sekiranya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relevan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karakteristiknya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(similarity).</a:t>
            </a:r>
            <a:endParaRPr lang="en-US" sz="2000" b="0" i="0" u="none" strike="noStrike" cap="none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1f168eedcc6_0_10"/>
          <p:cNvSpPr txBox="1">
            <a:spLocks noGrp="1"/>
          </p:cNvSpPr>
          <p:nvPr>
            <p:ph type="title"/>
          </p:nvPr>
        </p:nvSpPr>
        <p:spPr>
          <a:xfrm>
            <a:off x="316523" y="2691441"/>
            <a:ext cx="11582400" cy="8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sz="28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Solusi, Business Metrics, dan Machine learning Metrics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42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sz="32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Solusi, Business Metrics, dan Machine learning Metrics</a:t>
            </a:r>
            <a:endParaRPr dirty="0"/>
          </a:p>
        </p:txBody>
      </p:sp>
      <p:sp>
        <p:nvSpPr>
          <p:cNvPr id="210" name="Google Shape;210;p3"/>
          <p:cNvSpPr txBox="1"/>
          <p:nvPr/>
        </p:nvSpPr>
        <p:spPr>
          <a:xfrm>
            <a:off x="401515" y="1584375"/>
            <a:ext cx="11388900" cy="4093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Solusi</a:t>
            </a:r>
          </a:p>
          <a:p>
            <a:pPr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Untuk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mengatasi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permasalahan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ini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,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telah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dikembangkan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sebuah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Recommender System — Content Based.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Sistem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ini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menggunakan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data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keterampilan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dan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atribut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lainnya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dari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kandidat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dan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pekerjaan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yang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tersedia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untuk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merekomendasikan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posisi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yang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cocok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untuk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setiap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kandidat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.  </a:t>
            </a:r>
          </a:p>
          <a:p>
            <a:pPr marL="28575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Business Metrics</a:t>
            </a:r>
          </a:p>
          <a:p>
            <a:pPr marL="28575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Efisiensi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: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Seberapa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cepat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dan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efisien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perusahaan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dapat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mencocokkan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kandidat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posisi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yang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sesuai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.</a:t>
            </a:r>
          </a:p>
          <a:p>
            <a:pPr marL="28575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Peningkatan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Pengalaman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Kandidat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: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Bagaimana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program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ini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membantu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kandidat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dalam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mencari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pekerjaan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yang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sesuai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kemampuan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mereka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.</a:t>
            </a:r>
          </a:p>
          <a:p>
            <a:pPr marL="28575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Peningkatan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Retensi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Karyawan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: Jika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kandidat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cocok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posisinya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,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maka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kemungkinan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besar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meningkatkan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retensi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karyawan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.</a:t>
            </a:r>
            <a:endParaRPr lang="en-US" sz="2000" b="0" i="0" u="none" strike="noStrike" cap="none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</p:spTree>
    <p:extLst>
      <p:ext uri="{BB962C8B-B14F-4D97-AF65-F5344CB8AC3E}">
        <p14:creationId xmlns:p14="http://schemas.microsoft.com/office/powerpoint/2010/main" val="30842444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42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dirty="0"/>
              <a:t>M</a:t>
            </a:r>
            <a:r>
              <a:rPr lang="en-US" sz="32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achine learning Metrics</a:t>
            </a:r>
            <a:endParaRPr dirty="0"/>
          </a:p>
        </p:txBody>
      </p:sp>
      <p:sp>
        <p:nvSpPr>
          <p:cNvPr id="210" name="Google Shape;210;p3"/>
          <p:cNvSpPr txBox="1"/>
          <p:nvPr/>
        </p:nvSpPr>
        <p:spPr>
          <a:xfrm>
            <a:off x="401515" y="1584375"/>
            <a:ext cx="11388900" cy="3477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Precision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mengukur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sejauh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mana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hasil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positif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yang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diprediksi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oleh model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benar-benar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positif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. Hasil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positif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adalah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ketika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model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memprediksi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posisi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userID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benar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.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Dalam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konteks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ini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, precision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menampilkan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seberapa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baik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model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dalam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mengidentifikasi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kandidat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yang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sesuai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posisi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yang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ditawarkan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.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Semakin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tinggi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nilai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precision,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semakin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sedikit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kandidat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yang salah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diklasifikasikan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sebagai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sesuai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(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mengurangi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“false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positif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”).</a:t>
            </a:r>
          </a:p>
          <a:p>
            <a:pPr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Penggunaan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precision sangat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penting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terutama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jika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biaya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false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positif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tinggi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dalam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bisnis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.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Misalnya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,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jika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digunakan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dalam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proses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rekrutmen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, precision yang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tinggi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akan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memastikan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bahwa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kandidat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yang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dipanggil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untuk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wawancara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benar-benar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sesuai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posisi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yang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butuhkan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144739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1f168eedcc6_0_10"/>
          <p:cNvSpPr txBox="1">
            <a:spLocks noGrp="1"/>
          </p:cNvSpPr>
          <p:nvPr>
            <p:ph type="title"/>
          </p:nvPr>
        </p:nvSpPr>
        <p:spPr>
          <a:xfrm>
            <a:off x="316523" y="2691441"/>
            <a:ext cx="11582400" cy="8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4000"/>
              <a:buFont typeface="Sora"/>
              <a:buNone/>
            </a:pPr>
            <a:r>
              <a:rPr lang="en-US" sz="4000"/>
              <a:t>Dataset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246014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f168eedcc6_0_15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/>
              <a:t>Dataset</a:t>
            </a: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48E9A3-2F01-4799-BFC9-29E71C80A5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0633" y="1690825"/>
            <a:ext cx="9138120" cy="19559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851575A-193C-4A65-89D3-3C25BB8444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9697" y="3962417"/>
            <a:ext cx="8357029" cy="167648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56</TotalTime>
  <Words>815</Words>
  <Application>Microsoft Office PowerPoint</Application>
  <PresentationFormat>Widescreen</PresentationFormat>
  <Paragraphs>70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17</vt:i4>
      </vt:variant>
    </vt:vector>
  </HeadingPairs>
  <TitlesOfParts>
    <vt:vector size="26" baseType="lpstr">
      <vt:lpstr>Arial</vt:lpstr>
      <vt:lpstr>Sora</vt:lpstr>
      <vt:lpstr>Roboto Mono Medium</vt:lpstr>
      <vt:lpstr>Roboto Mono Light</vt:lpstr>
      <vt:lpstr>Montserrat Light</vt:lpstr>
      <vt:lpstr>Calibri</vt:lpstr>
      <vt:lpstr>Roboto Mono</vt:lpstr>
      <vt:lpstr>1_Office Theme</vt:lpstr>
      <vt:lpstr>Office Theme</vt:lpstr>
      <vt:lpstr>PowerPoint Presentation</vt:lpstr>
      <vt:lpstr>Outline</vt:lpstr>
      <vt:lpstr>Introduction</vt:lpstr>
      <vt:lpstr>Introduction</vt:lpstr>
      <vt:lpstr>Solusi, Business Metrics, dan Machine learning Metrics</vt:lpstr>
      <vt:lpstr>Solusi, Business Metrics, dan Machine learning Metrics</vt:lpstr>
      <vt:lpstr>Machine learning Metrics</vt:lpstr>
      <vt:lpstr>Dataset</vt:lpstr>
      <vt:lpstr>Dataset</vt:lpstr>
      <vt:lpstr>Cara Kerja</vt:lpstr>
      <vt:lpstr>Cara Kerja</vt:lpstr>
      <vt:lpstr>Data Modeling dan Calculate Similiarity</vt:lpstr>
      <vt:lpstr>Data Modeling dan Calculate Similiarity</vt:lpstr>
      <vt:lpstr>Conclusion and Recommendations</vt:lpstr>
      <vt:lpstr>Conclusion</vt:lpstr>
      <vt:lpstr>Reference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RIDO TRI PUTRA</dc:creator>
  <cp:lastModifiedBy>hp</cp:lastModifiedBy>
  <cp:revision>7</cp:revision>
  <dcterms:created xsi:type="dcterms:W3CDTF">2022-06-30T03:08:43Z</dcterms:created>
  <dcterms:modified xsi:type="dcterms:W3CDTF">2023-09-09T00:52:25Z</dcterms:modified>
</cp:coreProperties>
</file>